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handoutMasterIdLst>
    <p:handoutMasterId r:id="rId32"/>
  </p:handoutMasterIdLst>
  <p:sldIdLst>
    <p:sldId id="289" r:id="rId2"/>
    <p:sldId id="279" r:id="rId3"/>
    <p:sldId id="280" r:id="rId4"/>
    <p:sldId id="284" r:id="rId5"/>
    <p:sldId id="285" r:id="rId6"/>
    <p:sldId id="296" r:id="rId7"/>
    <p:sldId id="298" r:id="rId8"/>
    <p:sldId id="299" r:id="rId9"/>
    <p:sldId id="292" r:id="rId10"/>
    <p:sldId id="290" r:id="rId11"/>
    <p:sldId id="291" r:id="rId12"/>
    <p:sldId id="263" r:id="rId13"/>
    <p:sldId id="297" r:id="rId14"/>
    <p:sldId id="268" r:id="rId15"/>
    <p:sldId id="272" r:id="rId16"/>
    <p:sldId id="274" r:id="rId17"/>
    <p:sldId id="286" r:id="rId18"/>
    <p:sldId id="293" r:id="rId19"/>
    <p:sldId id="273" r:id="rId20"/>
    <p:sldId id="277" r:id="rId21"/>
    <p:sldId id="276" r:id="rId22"/>
    <p:sldId id="275" r:id="rId23"/>
    <p:sldId id="294" r:id="rId24"/>
    <p:sldId id="295" r:id="rId25"/>
    <p:sldId id="288" r:id="rId26"/>
    <p:sldId id="271" r:id="rId27"/>
    <p:sldId id="270" r:id="rId28"/>
    <p:sldId id="269" r:id="rId29"/>
    <p:sldId id="287" r:id="rId30"/>
  </p:sldIdLst>
  <p:sldSz cx="9144000" cy="6858000" type="screen4x3"/>
  <p:notesSz cx="69469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C0E63E6A-8F93-469E-8BDB-4F0E9E7E31C0}">
          <p14:sldIdLst>
            <p14:sldId id="289"/>
            <p14:sldId id="279"/>
            <p14:sldId id="280"/>
            <p14:sldId id="284"/>
            <p14:sldId id="285"/>
            <p14:sldId id="296"/>
            <p14:sldId id="298"/>
            <p14:sldId id="299"/>
            <p14:sldId id="292"/>
            <p14:sldId id="290"/>
            <p14:sldId id="291"/>
            <p14:sldId id="263"/>
            <p14:sldId id="297"/>
            <p14:sldId id="268"/>
            <p14:sldId id="272"/>
            <p14:sldId id="274"/>
            <p14:sldId id="286"/>
            <p14:sldId id="293"/>
            <p14:sldId id="273"/>
            <p14:sldId id="277"/>
            <p14:sldId id="276"/>
            <p14:sldId id="275"/>
            <p14:sldId id="294"/>
            <p14:sldId id="295"/>
            <p14:sldId id="288"/>
            <p14:sldId id="271"/>
            <p14:sldId id="270"/>
            <p14:sldId id="269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1757A6D0-F80E-49C8-90BC-0764994AEB2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661E7870-5D75-4C13-ADF8-F879BEC129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999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B805C-0EFB-47DB-8E68-8F05A88F3C72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03725"/>
            <a:ext cx="5556250" cy="4171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8058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F86CC-8894-47A9-8CC6-B0914F1B70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975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2/27/2017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2/27/2017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2/27/2017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2/27/2017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2/27/2017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2/27/2017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2/27/2017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2/27/2017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2/27/2017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2/27/2017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2/27/2017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2/27/2017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amath.com/" TargetMode="External"/><Relationship Id="rId2" Type="http://schemas.openxmlformats.org/officeDocument/2006/relationships/hyperlink" Target="http://www.ix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nmarks.com/" TargetMode="External"/><Relationship Id="rId5" Type="http://schemas.openxmlformats.org/officeDocument/2006/relationships/hyperlink" Target="http://www.engageny.org/" TargetMode="External"/><Relationship Id="rId4" Type="http://schemas.openxmlformats.org/officeDocument/2006/relationships/hyperlink" Target="http://www.math-play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reads.com/author/show/9810.Albert_Einste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P.S. 24Q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JRajwan@schools.nyc.gov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533400"/>
            <a:ext cx="8839200" cy="2286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solidFill>
                  <a:srgbClr val="92D050"/>
                </a:solidFill>
              </a:rPr>
              <a:t>Mathematics Exam 2017</a:t>
            </a:r>
          </a:p>
          <a:p>
            <a:pPr algn="ctr"/>
            <a:endParaRPr lang="en-US" sz="8000" b="1" dirty="0" smtClean="0">
              <a:solidFill>
                <a:srgbClr val="92D050"/>
              </a:solidFill>
            </a:endParaRPr>
          </a:p>
          <a:p>
            <a:pPr algn="ctr"/>
            <a:endParaRPr lang="en-US" sz="8000" b="1" dirty="0" smtClean="0">
              <a:solidFill>
                <a:srgbClr val="92D050"/>
              </a:solidFill>
            </a:endParaRPr>
          </a:p>
          <a:p>
            <a:pPr algn="ctr"/>
            <a:endParaRPr lang="en-US" sz="8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6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 Test Structure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214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8229600" cy="174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26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Test Structure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0731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039" y="4030815"/>
            <a:ext cx="7810877" cy="163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49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At Home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 daily homework</a:t>
            </a:r>
          </a:p>
          <a:p>
            <a:r>
              <a:rPr lang="en-US" dirty="0" smtClean="0"/>
              <a:t>Practice addition, subtraction, multiplication and division facts at home</a:t>
            </a:r>
          </a:p>
          <a:p>
            <a:r>
              <a:rPr lang="en-US" dirty="0" smtClean="0"/>
              <a:t>Turn everyday chores into math problems</a:t>
            </a:r>
          </a:p>
          <a:p>
            <a:r>
              <a:rPr lang="en-US" dirty="0" smtClean="0"/>
              <a:t>Try these sites:</a:t>
            </a:r>
          </a:p>
          <a:p>
            <a:pPr lvl="1"/>
            <a:r>
              <a:rPr lang="en-US" dirty="0" smtClean="0">
                <a:hlinkClick r:id="rId2"/>
              </a:rPr>
              <a:t>www.IXL.com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www.AAAmath.com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http://www.math-play.com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http://www.engageny.org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http://www.tenmarks.com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983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 Home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74446" y="1219200"/>
            <a:ext cx="7795108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89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Problem Solving Steps</a:t>
            </a:r>
            <a:r>
              <a:rPr lang="es-EC" dirty="0">
                <a:solidFill>
                  <a:schemeClr val="tx1"/>
                </a:solidFill>
              </a:rPr>
              <a:t/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1676400"/>
            <a:ext cx="4343400" cy="3352800"/>
          </a:xfrm>
        </p:spPr>
        <p:txBody>
          <a:bodyPr>
            <a:noAutofit/>
          </a:bodyPr>
          <a:lstStyle/>
          <a:p>
            <a:pPr lvl="0"/>
            <a:r>
              <a:rPr lang="en-US" sz="1400" dirty="0" smtClean="0"/>
              <a:t>Read </a:t>
            </a:r>
            <a:r>
              <a:rPr lang="en-US" sz="1400" dirty="0"/>
              <a:t>the </a:t>
            </a:r>
            <a:r>
              <a:rPr lang="en-US" sz="1400" dirty="0" smtClean="0"/>
              <a:t>whole word problem.</a:t>
            </a:r>
          </a:p>
          <a:p>
            <a:pPr lvl="0"/>
            <a:r>
              <a:rPr lang="en-US" sz="1400" dirty="0" smtClean="0"/>
              <a:t>Use reading comprehension strategies to make sense of the problem.</a:t>
            </a:r>
          </a:p>
          <a:p>
            <a:pPr lvl="1"/>
            <a:r>
              <a:rPr lang="en-US" sz="1400" dirty="0" smtClean="0"/>
              <a:t>Envision what is happening before solving</a:t>
            </a:r>
          </a:p>
          <a:p>
            <a:pPr lvl="1"/>
            <a:r>
              <a:rPr lang="en-US" sz="1400" dirty="0" smtClean="0"/>
              <a:t>Sketch what is happening in the “story”</a:t>
            </a:r>
          </a:p>
          <a:p>
            <a:pPr lvl="0"/>
            <a:r>
              <a:rPr lang="en-US" sz="1400" dirty="0" smtClean="0"/>
              <a:t>Use a mathematical model to represent the situation</a:t>
            </a:r>
          </a:p>
          <a:p>
            <a:pPr lvl="1"/>
            <a:r>
              <a:rPr lang="en-US" sz="1400" dirty="0" smtClean="0"/>
              <a:t>Number line</a:t>
            </a:r>
          </a:p>
          <a:p>
            <a:pPr lvl="1"/>
            <a:r>
              <a:rPr lang="en-US" sz="1400" dirty="0" smtClean="0"/>
              <a:t>Array</a:t>
            </a:r>
          </a:p>
          <a:p>
            <a:pPr lvl="1"/>
            <a:r>
              <a:rPr lang="en-US" sz="1400" dirty="0" smtClean="0"/>
              <a:t>Ratio Table</a:t>
            </a:r>
          </a:p>
          <a:p>
            <a:pPr lvl="1"/>
            <a:r>
              <a:rPr lang="en-US" sz="1400" dirty="0" smtClean="0"/>
              <a:t>Double Number Line</a:t>
            </a:r>
          </a:p>
          <a:p>
            <a:pPr lvl="1"/>
            <a:r>
              <a:rPr lang="en-US" sz="1400" dirty="0" smtClean="0"/>
              <a:t>Money</a:t>
            </a:r>
          </a:p>
          <a:p>
            <a:pPr lvl="0"/>
            <a:r>
              <a:rPr lang="en-US" sz="1400" dirty="0" smtClean="0"/>
              <a:t>Use your model to guide you in solving the problem</a:t>
            </a:r>
            <a:endParaRPr lang="es-EC" sz="1400" dirty="0"/>
          </a:p>
          <a:p>
            <a:pPr lvl="0"/>
            <a:r>
              <a:rPr lang="en-US" sz="1400" dirty="0"/>
              <a:t>Check </a:t>
            </a:r>
            <a:r>
              <a:rPr lang="en-US" sz="1400" dirty="0" smtClean="0"/>
              <a:t>to make sure your answer</a:t>
            </a:r>
            <a:r>
              <a:rPr lang="en-US" sz="1400" dirty="0"/>
              <a:t> </a:t>
            </a:r>
            <a:r>
              <a:rPr lang="en-US" sz="1400" dirty="0" smtClean="0"/>
              <a:t>makes sense AND answers the correct question</a:t>
            </a:r>
            <a:endParaRPr lang="es-EC" sz="1400" dirty="0"/>
          </a:p>
        </p:txBody>
      </p:sp>
      <p:sp>
        <p:nvSpPr>
          <p:cNvPr id="4" name="Rectangle 3"/>
          <p:cNvSpPr/>
          <p:nvPr/>
        </p:nvSpPr>
        <p:spPr>
          <a:xfrm>
            <a:off x="455064" y="1752600"/>
            <a:ext cx="3886200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Calibri Light"/>
                <a:ea typeface="Times New Roman"/>
              </a:rPr>
              <a:t>Steps to Close Reading of </a:t>
            </a:r>
            <a:endParaRPr lang="en-US" sz="800" dirty="0">
              <a:latin typeface="Times New Roman"/>
              <a:ea typeface="Times New Roman"/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Calibri Light"/>
                <a:ea typeface="Times New Roman"/>
              </a:rPr>
              <a:t>Math Word </a:t>
            </a:r>
            <a:r>
              <a:rPr lang="en-US" b="1" dirty="0" smtClean="0">
                <a:solidFill>
                  <a:srgbClr val="0070C0"/>
                </a:solidFill>
                <a:latin typeface="Calibri Light"/>
                <a:ea typeface="Times New Roman"/>
              </a:rPr>
              <a:t>Problems</a:t>
            </a:r>
            <a:endParaRPr lang="en-US" sz="1050" dirty="0">
              <a:latin typeface="Times New Roman"/>
              <a:ea typeface="Times New Roman"/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latin typeface="Times New Roman"/>
                <a:ea typeface="Times New Roman"/>
              </a:rPr>
              <a:t> </a:t>
            </a:r>
            <a:endParaRPr lang="en-US" dirty="0">
              <a:latin typeface="Times New Roman"/>
              <a:ea typeface="Times New Roman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First read: Get the gist of it</a:t>
            </a:r>
            <a:endParaRPr lang="en-US" sz="800" dirty="0">
              <a:latin typeface="Calibri"/>
              <a:ea typeface="Times New Roman"/>
              <a:cs typeface="Times New Roman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What is this all about?</a:t>
            </a:r>
            <a:endParaRPr lang="en-US" sz="900" dirty="0">
              <a:latin typeface="Calibri"/>
              <a:ea typeface="Times New Roman"/>
              <a:cs typeface="Times New Roman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What do I picture in my mind?</a:t>
            </a:r>
            <a:endParaRPr lang="en-US" sz="900" dirty="0">
              <a:latin typeface="Calibri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Second read:  Get the meaning</a:t>
            </a:r>
            <a:endParaRPr lang="en-US" sz="800" dirty="0">
              <a:latin typeface="Calibri"/>
              <a:ea typeface="Times New Roman"/>
              <a:cs typeface="Times New Roman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Sketch</a:t>
            </a:r>
            <a:endParaRPr lang="en-US" sz="900" dirty="0">
              <a:latin typeface="Calibri"/>
              <a:ea typeface="Times New Roman"/>
              <a:cs typeface="Times New Roman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Annotate</a:t>
            </a:r>
            <a:endParaRPr lang="en-US" sz="900" dirty="0">
              <a:latin typeface="Calibri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Third read:  Figure it out</a:t>
            </a:r>
            <a:endParaRPr lang="en-US" sz="800" dirty="0">
              <a:latin typeface="Calibri"/>
              <a:ea typeface="Times New Roman"/>
              <a:cs typeface="Times New Roman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Solve, Check, Explain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1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Grade 3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6248400" cy="43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14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Grade 3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538047" cy="259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05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Grade 3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4122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60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Grade 3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229600" cy="26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54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Grade 3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671842" cy="527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78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Important Dates to Remember!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52672195"/>
              </p:ext>
            </p:extLst>
          </p:nvPr>
        </p:nvGraphicFramePr>
        <p:xfrm>
          <a:off x="609600" y="3124200"/>
          <a:ext cx="80772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1"/>
                <a:gridCol w="2295625"/>
                <a:gridCol w="2210602"/>
                <a:gridCol w="1955533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NYS MATH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Tuesday,</a:t>
                      </a:r>
                    </a:p>
                    <a:p>
                      <a:pPr algn="ctr"/>
                      <a:r>
                        <a:rPr lang="en-US" sz="2400" b="1" dirty="0" smtClean="0"/>
                        <a:t>May 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Wednesday,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 </a:t>
                      </a:r>
                    </a:p>
                    <a:p>
                      <a:pPr algn="ctr"/>
                      <a:r>
                        <a:rPr lang="en-US" sz="2400" b="1" dirty="0" smtClean="0"/>
                        <a:t>May 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Thursday, </a:t>
                      </a:r>
                    </a:p>
                    <a:p>
                      <a:pPr algn="ctr"/>
                      <a:r>
                        <a:rPr lang="en-US" sz="2400" b="1" dirty="0" smtClean="0"/>
                        <a:t>May 4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74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Grade 4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4480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67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Grade 4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172200"/>
            <a:ext cx="3333750" cy="5334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935719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24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Grade 4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6781800" cy="453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68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Grade 4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229600" cy="20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05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Grade 4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229600" cy="321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96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Grade 5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61531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77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Grade 5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48400"/>
            <a:ext cx="4206240" cy="4064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26149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84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Grade 5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0"/>
            <a:ext cx="4267200" cy="4064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7800975" cy="426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47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Grade 5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143000"/>
            <a:ext cx="7467600" cy="51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05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en-US" dirty="0"/>
          </a:p>
          <a:p>
            <a:pPr marL="137160" indent="0" algn="ctr">
              <a:buNone/>
            </a:pPr>
            <a:endParaRPr lang="en-US" dirty="0" smtClean="0"/>
          </a:p>
          <a:p>
            <a:pPr marL="137160" indent="0" algn="ctr">
              <a:buNone/>
            </a:pPr>
            <a:r>
              <a:rPr lang="en-US" dirty="0" smtClean="0"/>
              <a:t>“</a:t>
            </a:r>
            <a:r>
              <a:rPr lang="en-US" dirty="0"/>
              <a:t>If I had an hour to solve a problem I'd spend 55 minutes thinking about the problem and 5 minutes thinking about solutions.” </a:t>
            </a:r>
            <a:br>
              <a:rPr lang="en-US" dirty="0"/>
            </a:br>
            <a:r>
              <a:rPr lang="en-US" dirty="0"/>
              <a:t>― </a:t>
            </a:r>
            <a:r>
              <a:rPr lang="en-US" dirty="0">
                <a:hlinkClick r:id="rId2"/>
              </a:rPr>
              <a:t>Albert Einstein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90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24744" cy="10668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What is PS 24 doing to get your children ready for the CCLS aligned test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GOOD INSTRUCTION IS TEST PREP! </a:t>
            </a:r>
          </a:p>
          <a:p>
            <a:r>
              <a:rPr lang="en-US" dirty="0" smtClean="0"/>
              <a:t>Teacher teams have attended test sophistication workshops &amp;  professional development sessions to support their understanding of the test &amp; how to align their teaching to support the CCLS</a:t>
            </a:r>
          </a:p>
          <a:p>
            <a:r>
              <a:rPr lang="en-US" dirty="0"/>
              <a:t>PS 24 purchased test preparation materials to support m</a:t>
            </a:r>
            <a:r>
              <a:rPr lang="en-US" dirty="0" smtClean="0"/>
              <a:t>ath test sophistication </a:t>
            </a:r>
            <a:r>
              <a:rPr lang="en-US" dirty="0"/>
              <a:t>in Grades </a:t>
            </a:r>
            <a:r>
              <a:rPr lang="en-US" dirty="0" smtClean="0"/>
              <a:t>3-5.</a:t>
            </a:r>
          </a:p>
          <a:p>
            <a:r>
              <a:rPr lang="en-US" dirty="0" smtClean="0"/>
              <a:t>Students have been receiving targeted small group instruction in math during the day</a:t>
            </a:r>
          </a:p>
          <a:p>
            <a:r>
              <a:rPr lang="en-US" dirty="0" smtClean="0"/>
              <a:t>Selected students have been receiving targeted small group instruction, outside the classroom, to ensure success on the math exam.</a:t>
            </a:r>
          </a:p>
          <a:p>
            <a:r>
              <a:rPr lang="en-US" dirty="0" smtClean="0"/>
              <a:t>Selected students have been invited to Extended </a:t>
            </a:r>
            <a:r>
              <a:rPr lang="en-US" smtClean="0"/>
              <a:t>Day and </a:t>
            </a:r>
            <a:r>
              <a:rPr lang="en-US" dirty="0" smtClean="0"/>
              <a:t>Morning Shine to further hone in on their skills in math. </a:t>
            </a:r>
          </a:p>
          <a:p>
            <a:r>
              <a:rPr lang="en-US" dirty="0" smtClean="0"/>
              <a:t>Students have been learning a variety of test preparation skills through out the day, as it is embedded into our instruction!</a:t>
            </a:r>
          </a:p>
        </p:txBody>
      </p:sp>
    </p:spTree>
    <p:extLst>
      <p:ext uri="{BB962C8B-B14F-4D97-AF65-F5344CB8AC3E}">
        <p14:creationId xmlns:p14="http://schemas.microsoft.com/office/powerpoint/2010/main" xmlns="" val="3094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18825"/>
            <a:ext cx="847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443" y="3157025"/>
            <a:ext cx="1163319" cy="8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Old vs. New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524000"/>
            <a:ext cx="6548717" cy="4191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 the past, we saw this on the tests…</a:t>
            </a:r>
          </a:p>
          <a:p>
            <a:pPr lvl="1"/>
            <a:endParaRPr lang="en-US" dirty="0" smtClean="0"/>
          </a:p>
          <a:p>
            <a:pPr lvl="3"/>
            <a:r>
              <a:rPr lang="en-US" dirty="0" smtClean="0"/>
              <a:t>Use </a:t>
            </a:r>
            <a:r>
              <a:rPr lang="en-US" dirty="0"/>
              <a:t>your ruler to help you solve this problem</a:t>
            </a:r>
            <a:r>
              <a:rPr lang="en-US" dirty="0" smtClean="0"/>
              <a:t>.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3"/>
            <a:r>
              <a:rPr lang="en-US" dirty="0" smtClean="0"/>
              <a:t>This </a:t>
            </a:r>
            <a:r>
              <a:rPr lang="en-US" dirty="0"/>
              <a:t>picture means that you will use your protractor</a:t>
            </a:r>
            <a:r>
              <a:rPr lang="en-US" dirty="0" smtClean="0"/>
              <a:t>.</a:t>
            </a:r>
          </a:p>
          <a:p>
            <a:pPr marL="896112" lvl="3" indent="0">
              <a:buNone/>
            </a:pPr>
            <a:endParaRPr lang="en-US" dirty="0" smtClean="0"/>
          </a:p>
          <a:p>
            <a:r>
              <a:rPr lang="en-US" sz="1800" dirty="0" smtClean="0"/>
              <a:t>Now, tools are given at the beginning of the test and students need to know when to use them or when not to use them</a:t>
            </a:r>
          </a:p>
          <a:p>
            <a:pPr lvl="2"/>
            <a:r>
              <a:rPr lang="en-US" sz="1800" dirty="0" smtClean="0"/>
              <a:t>Grades 3-5 will all have rulers</a:t>
            </a:r>
          </a:p>
          <a:p>
            <a:pPr lvl="2"/>
            <a:r>
              <a:rPr lang="en-US" sz="1800" dirty="0" smtClean="0"/>
              <a:t>Both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and 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 will have both rulers and protractors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2779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16997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Grade 5 Mathematics Reference Sheet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764"/>
          <a:stretch/>
        </p:blipFill>
        <p:spPr bwMode="auto">
          <a:xfrm>
            <a:off x="152400" y="1513936"/>
            <a:ext cx="868680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7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Questions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848600" cy="490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69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2-Point Rubric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916" y="1295400"/>
            <a:ext cx="6754168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4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673" y="1295400"/>
            <a:ext cx="4588654" cy="5041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Point Rubric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20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Test Structure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229600" cy="225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07262"/>
            <a:ext cx="8229600" cy="176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91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1018</TotalTime>
  <Words>452</Words>
  <Application>Microsoft Office PowerPoint</Application>
  <PresentationFormat>On-screen Show (4:3)</PresentationFormat>
  <Paragraphs>90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Origin</vt:lpstr>
      <vt:lpstr>P.S. 24Q</vt:lpstr>
      <vt:lpstr>Important Dates to Remember!</vt:lpstr>
      <vt:lpstr>What is PS 24 doing to get your children ready for the CCLS aligned test?</vt:lpstr>
      <vt:lpstr>Old vs. New</vt:lpstr>
      <vt:lpstr>Grade 5 Mathematics Reference Sheet </vt:lpstr>
      <vt:lpstr>Types of Questions</vt:lpstr>
      <vt:lpstr>2-Point Rubric</vt:lpstr>
      <vt:lpstr>3- Point Rubric</vt:lpstr>
      <vt:lpstr>3rd Grade Test Structure</vt:lpstr>
      <vt:lpstr>4th Grade Test Structure</vt:lpstr>
      <vt:lpstr>5th Grade Test Structure</vt:lpstr>
      <vt:lpstr>At Home</vt:lpstr>
      <vt:lpstr>At Home</vt:lpstr>
      <vt:lpstr>Problem Solving Steps </vt:lpstr>
      <vt:lpstr>Grade 3</vt:lpstr>
      <vt:lpstr>Grade 3</vt:lpstr>
      <vt:lpstr>Grade 3</vt:lpstr>
      <vt:lpstr>Grade 3</vt:lpstr>
      <vt:lpstr>Grade 3</vt:lpstr>
      <vt:lpstr>Grade 4</vt:lpstr>
      <vt:lpstr>Grade 4</vt:lpstr>
      <vt:lpstr>Grade 4 </vt:lpstr>
      <vt:lpstr>Grade 4</vt:lpstr>
      <vt:lpstr>Grade 4</vt:lpstr>
      <vt:lpstr>Grade 5</vt:lpstr>
      <vt:lpstr>Grade 5</vt:lpstr>
      <vt:lpstr>Grade 5</vt:lpstr>
      <vt:lpstr>Grade 5 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Susan Moore Staff Developer for Literacy</dc:title>
  <dc:creator>admin</dc:creator>
  <cp:lastModifiedBy>NYCDOE</cp:lastModifiedBy>
  <cp:revision>77</cp:revision>
  <cp:lastPrinted>2013-03-05T16:57:53Z</cp:lastPrinted>
  <dcterms:created xsi:type="dcterms:W3CDTF">2013-03-04T16:48:30Z</dcterms:created>
  <dcterms:modified xsi:type="dcterms:W3CDTF">2017-02-27T18:28:49Z</dcterms:modified>
</cp:coreProperties>
</file>